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4C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4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1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3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5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4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7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0E87-C509-4636-BFBC-3720308A63BF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4AB8-29CA-4A8C-9820-18F1BFC16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90402"/>
            <a:ext cx="9144000" cy="6948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22" y="1371601"/>
            <a:ext cx="8919556" cy="23114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00"/>
                </a:solidFill>
              </a:rPr>
              <a:t>Модель </a:t>
            </a:r>
            <a:r>
              <a:rPr lang="ru-RU" b="1" dirty="0">
                <a:solidFill>
                  <a:srgbClr val="333300"/>
                </a:solidFill>
              </a:rPr>
              <a:t>предметно-развивающей среды в кабинете начальных 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853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333300"/>
                </a:solidFill>
              </a:rPr>
              <a:t>Выполнила: студентка </a:t>
            </a:r>
          </a:p>
          <a:p>
            <a:pPr algn="r"/>
            <a:r>
              <a:rPr lang="ru-RU" dirty="0">
                <a:solidFill>
                  <a:srgbClr val="333300"/>
                </a:solidFill>
              </a:rPr>
              <a:t>группы 421Н1 </a:t>
            </a:r>
          </a:p>
          <a:p>
            <a:pPr algn="r"/>
            <a:r>
              <a:rPr lang="ru-RU" dirty="0">
                <a:solidFill>
                  <a:srgbClr val="333300"/>
                </a:solidFill>
              </a:rPr>
              <a:t>Жолтикова Вита</a:t>
            </a:r>
            <a:endParaRPr lang="ru-RU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90401"/>
            <a:ext cx="9144000" cy="6948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912" y="578766"/>
            <a:ext cx="798437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00"/>
                </a:solidFill>
              </a:rPr>
              <a:t>Предметно-развивающая среда – </a:t>
            </a:r>
            <a:r>
              <a:rPr lang="ru-RU" sz="2800" dirty="0">
                <a:solidFill>
                  <a:srgbClr val="333300"/>
                </a:solidFill>
              </a:rPr>
              <a:t>это комплекс эстетических, </a:t>
            </a:r>
            <a:r>
              <a:rPr lang="ru-RU" sz="2800" dirty="0" smtClean="0">
                <a:solidFill>
                  <a:srgbClr val="333300"/>
                </a:solidFill>
              </a:rPr>
              <a:t>психолого-педагогических </a:t>
            </a:r>
            <a:r>
              <a:rPr lang="ru-RU" sz="2800" dirty="0">
                <a:solidFill>
                  <a:srgbClr val="333300"/>
                </a:solidFill>
              </a:rPr>
              <a:t>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материалами.</a:t>
            </a:r>
          </a:p>
          <a:p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8632" y="4503213"/>
            <a:ext cx="6504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00"/>
                </a:solidFill>
              </a:rPr>
              <a:t>Цель предметно-развивающей </a:t>
            </a:r>
            <a:r>
              <a:rPr lang="ru-RU" sz="2800" b="1" dirty="0">
                <a:solidFill>
                  <a:srgbClr val="333300"/>
                </a:solidFill>
              </a:rPr>
              <a:t>среды кабинета </a:t>
            </a:r>
            <a:r>
              <a:rPr lang="ru-RU" sz="2800" dirty="0">
                <a:solidFill>
                  <a:srgbClr val="333300"/>
                </a:solidFill>
              </a:rPr>
              <a:t>— способствовать гармоничному развитию и саморазвитию детей.</a:t>
            </a:r>
          </a:p>
        </p:txBody>
      </p:sp>
    </p:spTree>
    <p:extLst>
      <p:ext uri="{BB962C8B-B14F-4D97-AF65-F5344CB8AC3E}">
        <p14:creationId xmlns:p14="http://schemas.microsoft.com/office/powerpoint/2010/main" val="18140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108005"/>
            <a:ext cx="9144000" cy="6948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448" y="-16419"/>
            <a:ext cx="6625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00"/>
                </a:solidFill>
              </a:rPr>
              <a:t>Предметно-развивающие зоны</a:t>
            </a:r>
            <a:endParaRPr lang="ru-RU" sz="3600" b="1" dirty="0">
              <a:solidFill>
                <a:srgbClr val="3333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2448" y="646331"/>
            <a:ext cx="23887" cy="3579305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21578" y="1744176"/>
            <a:ext cx="997527" cy="2770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82778" y="2435170"/>
            <a:ext cx="997527" cy="2770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09106" y="3146323"/>
            <a:ext cx="997527" cy="2770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88321" y="3833048"/>
            <a:ext cx="997527" cy="2770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79114" y="1508650"/>
            <a:ext cx="407323" cy="46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116" y="2207589"/>
            <a:ext cx="407323" cy="46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115" y="2900683"/>
            <a:ext cx="407323" cy="46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4660" y="3600292"/>
            <a:ext cx="407323" cy="46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782775" y="1094760"/>
            <a:ext cx="997527" cy="2770"/>
          </a:xfrm>
          <a:prstGeom prst="line">
            <a:avLst/>
          </a:prstGeom>
          <a:ln>
            <a:solidFill>
              <a:srgbClr val="33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86040" y="812481"/>
            <a:ext cx="407323" cy="46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2696" y="81663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00"/>
                </a:solidFill>
              </a:rPr>
              <a:t>1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6650" y="151024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00"/>
                </a:solidFill>
              </a:rPr>
              <a:t>2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2696" y="22017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00"/>
                </a:solidFill>
              </a:rPr>
              <a:t>3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9622" y="291302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00"/>
                </a:solidFill>
              </a:rPr>
              <a:t>4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3908" y="360997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00"/>
                </a:solidFill>
              </a:rPr>
              <a:t>5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85848" y="678083"/>
            <a:ext cx="6951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00"/>
                </a:solidFill>
              </a:rPr>
              <a:t>Учебная </a:t>
            </a:r>
            <a:endParaRPr lang="ru-RU" sz="1400" b="1" dirty="0" smtClean="0">
              <a:solidFill>
                <a:srgbClr val="3333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33300"/>
                </a:solidFill>
              </a:rPr>
              <a:t>Цель</a:t>
            </a:r>
            <a:r>
              <a:rPr lang="ru-RU" sz="1400" b="1" dirty="0">
                <a:solidFill>
                  <a:srgbClr val="333300"/>
                </a:solidFill>
              </a:rPr>
              <a:t>: </a:t>
            </a:r>
            <a:r>
              <a:rPr lang="ru-RU" sz="1400" dirty="0">
                <a:solidFill>
                  <a:srgbClr val="333300"/>
                </a:solidFill>
              </a:rPr>
              <a:t>мотивация учебной деятельности и развитие познавательного интереса с помощью нестандартных приемов и способов обучения.</a:t>
            </a:r>
            <a:endParaRPr lang="ru-RU" sz="1400" dirty="0" smtClean="0">
              <a:solidFill>
                <a:srgbClr val="3333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3594" y="1347866"/>
            <a:ext cx="6917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00"/>
                </a:solidFill>
              </a:rPr>
              <a:t>Игровая </a:t>
            </a:r>
            <a:endParaRPr lang="ru-RU" sz="1400" b="1" dirty="0" smtClean="0">
              <a:solidFill>
                <a:srgbClr val="3333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33300"/>
                </a:solidFill>
              </a:rPr>
              <a:t>Цель</a:t>
            </a:r>
            <a:r>
              <a:rPr lang="ru-RU" sz="1400" b="1" dirty="0">
                <a:solidFill>
                  <a:srgbClr val="333300"/>
                </a:solidFill>
              </a:rPr>
              <a:t>: </a:t>
            </a:r>
            <a:r>
              <a:rPr lang="ru-RU" sz="1400" dirty="0">
                <a:solidFill>
                  <a:srgbClr val="333300"/>
                </a:solidFill>
              </a:rPr>
              <a:t>способствует рациональному использованию свободного времени обучающихся, а также их отдыху.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17061" y="2017649"/>
            <a:ext cx="701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00"/>
                </a:solidFill>
              </a:rPr>
              <a:t>Зелёная </a:t>
            </a:r>
            <a:endParaRPr lang="ru-RU" sz="1400" b="1" dirty="0" smtClean="0">
              <a:solidFill>
                <a:srgbClr val="3333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33300"/>
                </a:solidFill>
              </a:rPr>
              <a:t>Цель</a:t>
            </a:r>
            <a:r>
              <a:rPr lang="ru-RU" sz="1400" b="1" dirty="0">
                <a:solidFill>
                  <a:srgbClr val="333300"/>
                </a:solidFill>
              </a:rPr>
              <a:t>: </a:t>
            </a:r>
            <a:r>
              <a:rPr lang="ru-RU" sz="1400" dirty="0">
                <a:solidFill>
                  <a:srgbClr val="333300"/>
                </a:solidFill>
              </a:rPr>
              <a:t>создание эстетически приятной и психологически комфортной искусственной среды для учащихся. 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813594" y="2707321"/>
            <a:ext cx="7070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00"/>
                </a:solidFill>
              </a:rPr>
              <a:t>Информационная </a:t>
            </a:r>
            <a:endParaRPr lang="ru-RU" sz="1400" b="1" dirty="0" smtClean="0">
              <a:solidFill>
                <a:srgbClr val="3333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33300"/>
                </a:solidFill>
              </a:rPr>
              <a:t>Цель</a:t>
            </a:r>
            <a:r>
              <a:rPr lang="ru-RU" sz="1400" b="1" dirty="0">
                <a:solidFill>
                  <a:srgbClr val="333300"/>
                </a:solidFill>
              </a:rPr>
              <a:t>: </a:t>
            </a:r>
            <a:r>
              <a:rPr lang="ru-RU" sz="1400" dirty="0">
                <a:solidFill>
                  <a:srgbClr val="333300"/>
                </a:solidFill>
              </a:rPr>
              <a:t>создание определенной конкретности и образности в абстрактном мышлении учащихся ,повышение познавательного интереса к предмету, а также для расширения кругозора.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74431" y="3518023"/>
            <a:ext cx="7091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00"/>
                </a:solidFill>
              </a:rPr>
              <a:t>Санитарно-гигиеническая</a:t>
            </a:r>
          </a:p>
          <a:p>
            <a:pPr algn="just"/>
            <a:r>
              <a:rPr lang="ru-RU" sz="1400" b="1" dirty="0" smtClean="0">
                <a:solidFill>
                  <a:srgbClr val="333300"/>
                </a:solidFill>
              </a:rPr>
              <a:t>Цель</a:t>
            </a:r>
            <a:r>
              <a:rPr lang="ru-RU" sz="1400" b="1" dirty="0">
                <a:solidFill>
                  <a:srgbClr val="333300"/>
                </a:solidFill>
              </a:rPr>
              <a:t>: </a:t>
            </a:r>
            <a:r>
              <a:rPr lang="ru-RU" sz="1400" dirty="0">
                <a:solidFill>
                  <a:srgbClr val="333300"/>
                </a:solidFill>
              </a:rPr>
              <a:t>формирование общей культуры, развитие навыков самообслуживания, а также развитие мотивации к взаимопомощи.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859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90402"/>
            <a:ext cx="9144000" cy="6948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5267" y="689241"/>
            <a:ext cx="1677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Учебная зона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6727" y="2698134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Игровая зона </a:t>
            </a:r>
            <a:endParaRPr lang="ru-RU" sz="2000" b="1" dirty="0">
              <a:solidFill>
                <a:srgbClr val="33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0653" y="5458270"/>
            <a:ext cx="1663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3300"/>
                </a:solidFill>
              </a:rPr>
              <a:t>Зелёная </a:t>
            </a:r>
            <a:r>
              <a:rPr lang="ru-RU" sz="2000" b="1" dirty="0" smtClean="0">
                <a:solidFill>
                  <a:srgbClr val="333300"/>
                </a:solidFill>
              </a:rPr>
              <a:t>зона</a:t>
            </a:r>
            <a:endParaRPr lang="ru-RU" sz="2000" b="1" dirty="0">
              <a:solidFill>
                <a:srgbClr val="33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402"/>
            <a:ext cx="3797089" cy="229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38" y="4135286"/>
            <a:ext cx="4089862" cy="2722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269" y="2059972"/>
            <a:ext cx="3558873" cy="236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7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90402"/>
            <a:ext cx="9144000" cy="6948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91130" y="1265448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Информационная зона </a:t>
            </a:r>
            <a:endParaRPr lang="ru-RU" sz="2000" b="1" dirty="0">
              <a:solidFill>
                <a:srgbClr val="33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83" y="3846470"/>
            <a:ext cx="364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00"/>
                </a:solidFill>
              </a:rPr>
              <a:t>Санитарно-гигиеническая зона</a:t>
            </a:r>
            <a:endParaRPr lang="ru-RU" sz="2000" b="1" dirty="0">
              <a:solidFill>
                <a:srgbClr val="33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60" y="3653444"/>
            <a:ext cx="5242797" cy="2945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78" y="81194"/>
            <a:ext cx="4534206" cy="3400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/>
          <a:stretch/>
        </p:blipFill>
        <p:spPr>
          <a:xfrm>
            <a:off x="0" y="-99751"/>
            <a:ext cx="9144000" cy="694840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79912" y="1080443"/>
            <a:ext cx="6691745" cy="3458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9541" y="1521230"/>
            <a:ext cx="6375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00"/>
                </a:solidFill>
              </a:rPr>
              <a:t>Правильное оформление кабинета позволяет успешно организовать учебно – воспитательный процесс. Кабинет демонстрирует уважение к ребенку, заботу о нем и его здоровье, воспитывает уважение к собственному здоровью и здоровью других. Позволяет организовать воспитательный процесс, способствующий формированию доброжелательных отношений в коллективе детей, формированию положительной самооценки каждого ребенка, воспитывает патриотизм учащихся, культуру и чувство прекрасного.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5083" y="-99751"/>
            <a:ext cx="1593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333300"/>
                </a:solidFill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21658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225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Модель предметно-развивающей среды в кабинете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предметно-развивающей среды в кабинете начальных классов</dc:title>
  <dc:creator>Пользователь Windows</dc:creator>
  <cp:lastModifiedBy>Пользователь Windows</cp:lastModifiedBy>
  <cp:revision>8</cp:revision>
  <dcterms:created xsi:type="dcterms:W3CDTF">2024-12-21T16:44:06Z</dcterms:created>
  <dcterms:modified xsi:type="dcterms:W3CDTF">2024-12-21T17:53:11Z</dcterms:modified>
</cp:coreProperties>
</file>